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_rels/presentation.xml.rels" ContentType="application/vnd.openxmlformats-package.relationships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_rels/slideLayout22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3.xml.rels" ContentType="application/vnd.openxmlformats-package.relationships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10080625" cy="567055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subTitle"/>
          </p:nvPr>
        </p:nvSpPr>
        <p:spPr>
          <a:xfrm>
            <a:off x="360000" y="1080000"/>
            <a:ext cx="936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936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456732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/>
          </p:nvPr>
        </p:nvSpPr>
        <p:spPr>
          <a:xfrm>
            <a:off x="5155920" y="1080000"/>
            <a:ext cx="456732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subTitle"/>
          </p:nvPr>
        </p:nvSpPr>
        <p:spPr>
          <a:xfrm>
            <a:off x="360000" y="180000"/>
            <a:ext cx="9360000" cy="221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200" spc="-1" strike="noStrike">
              <a:highlight>
                <a:srgbClr val="ffffff"/>
              </a:highlight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5155920" y="1080000"/>
            <a:ext cx="456732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360000" y="296028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456732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5155920" y="108000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5155920" y="296028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5155920" y="108000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/>
          </p:nvPr>
        </p:nvSpPr>
        <p:spPr>
          <a:xfrm>
            <a:off x="360000" y="2960280"/>
            <a:ext cx="936000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936000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/>
          </p:nvPr>
        </p:nvSpPr>
        <p:spPr>
          <a:xfrm>
            <a:off x="360000" y="2960280"/>
            <a:ext cx="936000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5155920" y="108000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360000" y="296028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/>
          </p:nvPr>
        </p:nvSpPr>
        <p:spPr>
          <a:xfrm>
            <a:off x="5155920" y="296028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301356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/>
          </p:nvPr>
        </p:nvSpPr>
        <p:spPr>
          <a:xfrm>
            <a:off x="3524760" y="1080000"/>
            <a:ext cx="301356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/>
          </p:nvPr>
        </p:nvSpPr>
        <p:spPr>
          <a:xfrm>
            <a:off x="6689160" y="1080000"/>
            <a:ext cx="301356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/>
          </p:nvPr>
        </p:nvSpPr>
        <p:spPr>
          <a:xfrm>
            <a:off x="360000" y="2960280"/>
            <a:ext cx="301356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40" name="PlaceHolder 6"/>
          <p:cNvSpPr>
            <a:spLocks noGrp="1"/>
          </p:cNvSpPr>
          <p:nvPr>
            <p:ph/>
          </p:nvPr>
        </p:nvSpPr>
        <p:spPr>
          <a:xfrm>
            <a:off x="3524760" y="2960280"/>
            <a:ext cx="301356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41" name="PlaceHolder 7"/>
          <p:cNvSpPr>
            <a:spLocks noGrp="1"/>
          </p:cNvSpPr>
          <p:nvPr>
            <p:ph/>
          </p:nvPr>
        </p:nvSpPr>
        <p:spPr>
          <a:xfrm>
            <a:off x="6689160" y="2960280"/>
            <a:ext cx="301356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A8A929A-378C-4F06-9D39-3EC0870F321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l-GR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 type="subTitle"/>
          </p:nvPr>
        </p:nvSpPr>
        <p:spPr>
          <a:xfrm>
            <a:off x="360000" y="1080000"/>
            <a:ext cx="936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200" spc="-1" strike="noStrike">
              <a:highlight>
                <a:srgbClr val="ffffff"/>
              </a:highlight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9E091D3-7D96-4511-90E0-4FCEEF57F0E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l-GR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936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E58CF3C-294B-4482-8F5A-8767C69E841F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l-GR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456732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5155920" y="1080000"/>
            <a:ext cx="456732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5E83A622-F3B3-44EA-AA07-F8B1CB0CA11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l-GR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DBBAA64-CFEB-4583-A3A5-3F4BC35D47E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l-GR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subTitle"/>
          </p:nvPr>
        </p:nvSpPr>
        <p:spPr>
          <a:xfrm>
            <a:off x="360000" y="180000"/>
            <a:ext cx="9360000" cy="2217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200" spc="-1" strike="noStrike">
              <a:highlight>
                <a:srgbClr val="ffffff"/>
              </a:highlight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3A43835-8DCD-434B-91E3-5634DE113929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l-GR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/>
          </p:nvPr>
        </p:nvSpPr>
        <p:spPr>
          <a:xfrm>
            <a:off x="5155920" y="1080000"/>
            <a:ext cx="456732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/>
          </p:nvPr>
        </p:nvSpPr>
        <p:spPr>
          <a:xfrm>
            <a:off x="360000" y="296028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C34CD0AD-A3FB-418D-A171-3BF9DD46B62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l-GR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456732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5155920" y="108000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65" name="PlaceHolder 4"/>
          <p:cNvSpPr>
            <a:spLocks noGrp="1"/>
          </p:cNvSpPr>
          <p:nvPr>
            <p:ph/>
          </p:nvPr>
        </p:nvSpPr>
        <p:spPr>
          <a:xfrm>
            <a:off x="5155920" y="296028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E7B14B4-D058-464C-B327-52797DD57AE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l-GR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/>
          </p:nvPr>
        </p:nvSpPr>
        <p:spPr>
          <a:xfrm>
            <a:off x="5155920" y="108000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69" name="PlaceHolder 4"/>
          <p:cNvSpPr>
            <a:spLocks noGrp="1"/>
          </p:cNvSpPr>
          <p:nvPr>
            <p:ph/>
          </p:nvPr>
        </p:nvSpPr>
        <p:spPr>
          <a:xfrm>
            <a:off x="360000" y="2960280"/>
            <a:ext cx="936000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DFFFC9D-4F9D-42D4-8601-413BC580D636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l-GR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936000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360000" y="2960280"/>
            <a:ext cx="936000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0673550-2E59-4703-ABC5-86AC3B3CCEC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l-GR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/>
          </p:nvPr>
        </p:nvSpPr>
        <p:spPr>
          <a:xfrm>
            <a:off x="5155920" y="108000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76" name="PlaceHolder 4"/>
          <p:cNvSpPr>
            <a:spLocks noGrp="1"/>
          </p:cNvSpPr>
          <p:nvPr>
            <p:ph/>
          </p:nvPr>
        </p:nvSpPr>
        <p:spPr>
          <a:xfrm>
            <a:off x="360000" y="296028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77" name="PlaceHolder 5"/>
          <p:cNvSpPr>
            <a:spLocks noGrp="1"/>
          </p:cNvSpPr>
          <p:nvPr>
            <p:ph/>
          </p:nvPr>
        </p:nvSpPr>
        <p:spPr>
          <a:xfrm>
            <a:off x="5155920" y="2960280"/>
            <a:ext cx="456732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D0D6DA5-5398-4B62-A7A6-951FDB31C790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l-GR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9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301356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80" name="PlaceHolder 3"/>
          <p:cNvSpPr>
            <a:spLocks noGrp="1"/>
          </p:cNvSpPr>
          <p:nvPr>
            <p:ph/>
          </p:nvPr>
        </p:nvSpPr>
        <p:spPr>
          <a:xfrm>
            <a:off x="3524760" y="1080000"/>
            <a:ext cx="301356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81" name="PlaceHolder 4"/>
          <p:cNvSpPr>
            <a:spLocks noGrp="1"/>
          </p:cNvSpPr>
          <p:nvPr>
            <p:ph/>
          </p:nvPr>
        </p:nvSpPr>
        <p:spPr>
          <a:xfrm>
            <a:off x="6689160" y="1080000"/>
            <a:ext cx="301356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/>
          </p:nvPr>
        </p:nvSpPr>
        <p:spPr>
          <a:xfrm>
            <a:off x="360000" y="2960280"/>
            <a:ext cx="301356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83" name="PlaceHolder 6"/>
          <p:cNvSpPr>
            <a:spLocks noGrp="1"/>
          </p:cNvSpPr>
          <p:nvPr>
            <p:ph/>
          </p:nvPr>
        </p:nvSpPr>
        <p:spPr>
          <a:xfrm>
            <a:off x="3524760" y="2960280"/>
            <a:ext cx="301356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84" name="PlaceHolder 7"/>
          <p:cNvSpPr>
            <a:spLocks noGrp="1"/>
          </p:cNvSpPr>
          <p:nvPr>
            <p:ph/>
          </p:nvPr>
        </p:nvSpPr>
        <p:spPr>
          <a:xfrm>
            <a:off x="6689160" y="2960280"/>
            <a:ext cx="3013560" cy="171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265B6DC1-585D-44E7-AB47-987674EEC38F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l-G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"/>
          <p:cNvSpPr/>
          <p:nvPr/>
        </p:nvSpPr>
        <p:spPr>
          <a:xfrm flipH="1" flipV="1">
            <a:off x="0" y="4500000"/>
            <a:ext cx="10080000" cy="1170000"/>
          </a:xfrm>
          <a:prstGeom prst="flowChartDocument">
            <a:avLst/>
          </a:prstGeom>
          <a:gradFill rotWithShape="0">
            <a:gsLst>
              <a:gs pos="0">
                <a:srgbClr val="77caee"/>
              </a:gs>
              <a:gs pos="100000">
                <a:srgbClr val="009bdd"/>
              </a:gs>
            </a:gsLst>
            <a:lin ang="10800000"/>
          </a:gradFill>
          <a:ln w="18000">
            <a:noFill/>
          </a:ln>
          <a:effectLst>
            <a:outerShdw dist="10800" dir="5400000" blurRad="0" rotWithShape="0">
              <a:srgbClr val="009bdd"/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0" y="1620000"/>
            <a:ext cx="9000000" cy="10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l-GR" sz="3300" spc="-1" strike="noStrike">
                <a:solidFill>
                  <a:srgbClr val="dd4100"/>
                </a:solidFill>
                <a:latin typeface="Arial"/>
              </a:rPr>
              <a:t>Πατήστε για επεξεργασία της μορφής κειμένου του τίτλου</a:t>
            </a:r>
            <a:endParaRPr b="0" lang="el-GR" sz="3300" spc="-1" strike="noStrike">
              <a:solidFill>
                <a:srgbClr val="dd4100"/>
              </a:solidFill>
              <a:latin typeface="Arial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360000" y="2880000"/>
            <a:ext cx="9360000" cy="162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8000"/>
          </a:bodyPr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2400" spc="-1" strike="noStrike">
                <a:solidFill>
                  <a:srgbClr val="009bdd"/>
                </a:solidFill>
                <a:latin typeface="Arial"/>
              </a:rPr>
              <a:t>Πατήστε για επεξεργασία της μορφής κειμένου διάρθρωσης</a:t>
            </a:r>
            <a:endParaRPr b="0" lang="el-GR" sz="2400" spc="-1" strike="noStrike">
              <a:solidFill>
                <a:srgbClr val="009bdd"/>
              </a:solidFill>
              <a:latin typeface="Arial"/>
            </a:endParaRPr>
          </a:p>
          <a:p>
            <a:pPr lvl="1" marL="864000" indent="-324000">
              <a:spcBef>
                <a:spcPts val="85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2100" spc="-1" strike="noStrike">
                <a:solidFill>
                  <a:srgbClr val="009bdd"/>
                </a:solidFill>
                <a:latin typeface="Arial"/>
              </a:rPr>
              <a:t>Δεύτερο επίπεδο διάρθρωσης</a:t>
            </a:r>
            <a:endParaRPr b="0" lang="el-GR" sz="2100" spc="-1" strike="noStrike">
              <a:solidFill>
                <a:srgbClr val="009bdd"/>
              </a:solidFill>
              <a:latin typeface="Arial"/>
            </a:endParaRPr>
          </a:p>
          <a:p>
            <a:pPr lvl="2" marL="1296000" indent="-288000">
              <a:spcBef>
                <a:spcPts val="635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1800" spc="-1" strike="noStrike">
                <a:solidFill>
                  <a:srgbClr val="009bdd"/>
                </a:solidFill>
                <a:latin typeface="Arial"/>
              </a:rPr>
              <a:t>Τρίτο επίπεδο διάρθρωσης</a:t>
            </a:r>
            <a:endParaRPr b="0" lang="el-GR" sz="1800" spc="-1" strike="noStrike">
              <a:solidFill>
                <a:srgbClr val="009bdd"/>
              </a:solidFill>
              <a:latin typeface="Arial"/>
            </a:endParaRPr>
          </a:p>
          <a:p>
            <a:pPr lvl="3" marL="1728000" indent="-216000">
              <a:spcBef>
                <a:spcPts val="422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1500" spc="-1" strike="noStrike">
                <a:solidFill>
                  <a:srgbClr val="009bdd"/>
                </a:solidFill>
                <a:latin typeface="Arial"/>
              </a:rPr>
              <a:t>Τέταρτο επίπεδο διάρθρωσης</a:t>
            </a:r>
            <a:endParaRPr b="0" lang="el-GR" sz="1500" spc="-1" strike="noStrike">
              <a:solidFill>
                <a:srgbClr val="009bdd"/>
              </a:solidFill>
              <a:latin typeface="Arial"/>
            </a:endParaRPr>
          </a:p>
          <a:p>
            <a:pPr lvl="4" marL="2160000" indent="-216000">
              <a:spcBef>
                <a:spcPts val="21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1500" spc="-1" strike="noStrike">
                <a:solidFill>
                  <a:srgbClr val="009bdd"/>
                </a:solidFill>
                <a:latin typeface="Arial"/>
              </a:rPr>
              <a:t>Πέμπτο επίπεδο διάρθρωσης</a:t>
            </a:r>
            <a:endParaRPr b="0" lang="el-GR" sz="1500" spc="-1" strike="noStrike">
              <a:solidFill>
                <a:srgbClr val="009bdd"/>
              </a:solidFill>
              <a:latin typeface="Arial"/>
            </a:endParaRPr>
          </a:p>
          <a:p>
            <a:pPr lvl="5" marL="2592000" indent="-216000">
              <a:spcBef>
                <a:spcPts val="21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1500" spc="-1" strike="noStrike">
                <a:solidFill>
                  <a:srgbClr val="009bdd"/>
                </a:solidFill>
                <a:latin typeface="Arial"/>
              </a:rPr>
              <a:t>Έκτο επίπεδο διάρθρωσης</a:t>
            </a:r>
            <a:endParaRPr b="0" lang="el-GR" sz="1500" spc="-1" strike="noStrike">
              <a:solidFill>
                <a:srgbClr val="009bdd"/>
              </a:solidFill>
              <a:latin typeface="Arial"/>
            </a:endParaRPr>
          </a:p>
          <a:p>
            <a:pPr lvl="6" marL="3024000" indent="-216000">
              <a:spcBef>
                <a:spcPts val="21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1500" spc="-1" strike="noStrike">
                <a:solidFill>
                  <a:srgbClr val="009bdd"/>
                </a:solidFill>
                <a:latin typeface="Arial"/>
              </a:rPr>
              <a:t>Έβδομο επίπεδο διάρθρωσης</a:t>
            </a:r>
            <a:endParaRPr b="0" lang="el-GR" sz="15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3" name=""/>
          <p:cNvSpPr txBox="1"/>
          <p:nvPr/>
        </p:nvSpPr>
        <p:spPr>
          <a:xfrm>
            <a:off x="360000" y="5220000"/>
            <a:ext cx="23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l-GR" sz="1400" spc="-1" strike="noStrike">
                <a:solidFill>
                  <a:srgbClr val="ffffff"/>
                </a:solidFill>
                <a:latin typeface="Arial"/>
              </a:rPr>
              <a:t>&lt;ημερομηνία/ώρα&gt;</a:t>
            </a:r>
            <a:endParaRPr b="0" lang="el-G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"/>
          <p:cNvSpPr txBox="1"/>
          <p:nvPr/>
        </p:nvSpPr>
        <p:spPr>
          <a:xfrm>
            <a:off x="3420000" y="5220000"/>
            <a:ext cx="32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ctr">
              <a:buNone/>
            </a:pPr>
            <a:r>
              <a:rPr b="0" lang="el-GR" sz="1400" spc="-1" strike="noStrike">
                <a:solidFill>
                  <a:srgbClr val="ffffff"/>
                </a:solidFill>
                <a:latin typeface="Arial"/>
              </a:rPr>
              <a:t>&lt;υποσέλιδο&gt;</a:t>
            </a:r>
            <a:endParaRPr b="0" lang="el-G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" name=""/>
          <p:cNvSpPr txBox="1"/>
          <p:nvPr/>
        </p:nvSpPr>
        <p:spPr>
          <a:xfrm>
            <a:off x="7380000" y="5220000"/>
            <a:ext cx="23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algn="r">
              <a:buNone/>
            </a:pPr>
            <a:fld id="{2EDCD9D0-F904-4F52-A2EC-F9BA9AD297D5}" type="slidenum">
              <a:rPr b="0" lang="el-GR" sz="1400" spc="-1" strike="noStrike">
                <a:solidFill>
                  <a:srgbClr val="ffffff"/>
                </a:solidFill>
                <a:latin typeface="Arial"/>
              </a:rPr>
              <a:t>&lt;αριθμός&gt;</a:t>
            </a:fld>
            <a:endParaRPr b="0" lang="el-GR" sz="1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"/>
          <p:cNvSpPr/>
          <p:nvPr/>
        </p:nvSpPr>
        <p:spPr>
          <a:xfrm>
            <a:off x="0" y="0"/>
            <a:ext cx="10076760" cy="720000"/>
          </a:xfrm>
          <a:prstGeom prst="rect">
            <a:avLst/>
          </a:prstGeom>
          <a:gradFill rotWithShape="0">
            <a:gsLst>
              <a:gs pos="0">
                <a:srgbClr val="77caee"/>
              </a:gs>
              <a:gs pos="100000">
                <a:srgbClr val="009bdd"/>
              </a:gs>
            </a:gsLst>
            <a:lin ang="10800000"/>
          </a:gradFill>
          <a:ln w="18000">
            <a:noFill/>
          </a:ln>
          <a:effectLst>
            <a:outerShdw dist="10800" dir="5400000" blurRad="0" rotWithShape="0">
              <a:srgbClr val="009bdd"/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43" name=""/>
          <p:cNvSpPr/>
          <p:nvPr/>
        </p:nvSpPr>
        <p:spPr>
          <a:xfrm>
            <a:off x="3240" y="5040000"/>
            <a:ext cx="10076760" cy="631440"/>
          </a:xfrm>
          <a:prstGeom prst="rect">
            <a:avLst/>
          </a:prstGeom>
          <a:gradFill rotWithShape="0">
            <a:gsLst>
              <a:gs pos="0">
                <a:srgbClr val="77caee"/>
              </a:gs>
              <a:gs pos="100000">
                <a:srgbClr val="009bdd"/>
              </a:gs>
            </a:gsLst>
            <a:lin ang="10800000"/>
          </a:gradFill>
          <a:ln w="18000">
            <a:noFill/>
          </a:ln>
          <a:effectLst>
            <a:outerShdw dist="10800" dir="5400000" blurRad="0" rotWithShape="0">
              <a:srgbClr val="009bdd"/>
            </a:outerShdw>
          </a:effectLst>
        </p:spPr>
        <p:style>
          <a:lnRef idx="0"/>
          <a:fillRef idx="0"/>
          <a:effectRef idx="0"/>
          <a:fontRef idx="minor"/>
        </p:style>
      </p:sp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360000" y="180000"/>
            <a:ext cx="9360000" cy="478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l-GR" sz="3300" spc="-1" strike="noStrike">
                <a:solidFill>
                  <a:srgbClr val="ffffff"/>
                </a:solidFill>
                <a:latin typeface="Arial"/>
              </a:rPr>
              <a:t>Πατήστε για επεξεργασία της μορφής κειμένου του τίτλου</a:t>
            </a:r>
            <a:endParaRPr b="0" lang="el-GR" sz="33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 type="body"/>
          </p:nvPr>
        </p:nvSpPr>
        <p:spPr>
          <a:xfrm>
            <a:off x="360000" y="1080000"/>
            <a:ext cx="936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2400" spc="-1" strike="noStrike">
                <a:solidFill>
                  <a:srgbClr val="009bdd"/>
                </a:solidFill>
                <a:latin typeface="Arial"/>
              </a:rPr>
              <a:t>Πατήστε για επεξεργασία της μορφής κειμένου διάρθρωσης</a:t>
            </a:r>
            <a:endParaRPr b="0" lang="el-GR" sz="2400" spc="-1" strike="noStrike">
              <a:solidFill>
                <a:srgbClr val="009bdd"/>
              </a:solidFill>
              <a:latin typeface="Arial"/>
            </a:endParaRPr>
          </a:p>
          <a:p>
            <a:pPr lvl="1" marL="864000" indent="-324000">
              <a:spcBef>
                <a:spcPts val="85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2100" spc="-1" strike="noStrike">
                <a:solidFill>
                  <a:srgbClr val="009bdd"/>
                </a:solidFill>
                <a:latin typeface="Arial"/>
              </a:rPr>
              <a:t>Δεύτερο επίπεδο διάρθρωσης</a:t>
            </a:r>
            <a:endParaRPr b="0" lang="el-GR" sz="2100" spc="-1" strike="noStrike">
              <a:solidFill>
                <a:srgbClr val="009bdd"/>
              </a:solidFill>
              <a:latin typeface="Arial"/>
            </a:endParaRPr>
          </a:p>
          <a:p>
            <a:pPr lvl="2" marL="1296000" indent="-288000">
              <a:spcBef>
                <a:spcPts val="635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1800" spc="-1" strike="noStrike">
                <a:solidFill>
                  <a:srgbClr val="009bdd"/>
                </a:solidFill>
                <a:latin typeface="Arial"/>
              </a:rPr>
              <a:t>Τρίτο επίπεδο διάρθρωσης</a:t>
            </a:r>
            <a:endParaRPr b="0" lang="el-GR" sz="1800" spc="-1" strike="noStrike">
              <a:solidFill>
                <a:srgbClr val="009bdd"/>
              </a:solidFill>
              <a:latin typeface="Arial"/>
            </a:endParaRPr>
          </a:p>
          <a:p>
            <a:pPr lvl="3" marL="1728000" indent="-216000">
              <a:spcBef>
                <a:spcPts val="422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1500" spc="-1" strike="noStrike">
                <a:solidFill>
                  <a:srgbClr val="009bdd"/>
                </a:solidFill>
                <a:latin typeface="Arial"/>
              </a:rPr>
              <a:t>Τέταρτο επίπεδο διάρθρωσης</a:t>
            </a:r>
            <a:endParaRPr b="0" lang="el-GR" sz="1500" spc="-1" strike="noStrike">
              <a:solidFill>
                <a:srgbClr val="009bdd"/>
              </a:solidFill>
              <a:latin typeface="Arial"/>
            </a:endParaRPr>
          </a:p>
          <a:p>
            <a:pPr lvl="4" marL="2160000" indent="-216000">
              <a:spcBef>
                <a:spcPts val="21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1500" spc="-1" strike="noStrike">
                <a:solidFill>
                  <a:srgbClr val="009bdd"/>
                </a:solidFill>
                <a:latin typeface="Arial"/>
              </a:rPr>
              <a:t>Πέμπτο επίπεδο διάρθρωσης</a:t>
            </a:r>
            <a:endParaRPr b="0" lang="el-GR" sz="1500" spc="-1" strike="noStrike">
              <a:solidFill>
                <a:srgbClr val="009bdd"/>
              </a:solidFill>
              <a:latin typeface="Arial"/>
            </a:endParaRPr>
          </a:p>
          <a:p>
            <a:pPr lvl="5" marL="2592000" indent="-216000">
              <a:spcBef>
                <a:spcPts val="21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1500" spc="-1" strike="noStrike">
                <a:solidFill>
                  <a:srgbClr val="009bdd"/>
                </a:solidFill>
                <a:latin typeface="Arial"/>
              </a:rPr>
              <a:t>Έκτο επίπεδο διάρθρωσης</a:t>
            </a:r>
            <a:endParaRPr b="0" lang="el-GR" sz="1500" spc="-1" strike="noStrike">
              <a:solidFill>
                <a:srgbClr val="009bdd"/>
              </a:solidFill>
              <a:latin typeface="Arial"/>
            </a:endParaRPr>
          </a:p>
          <a:p>
            <a:pPr lvl="6" marL="3024000" indent="-216000">
              <a:spcBef>
                <a:spcPts val="21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1500" spc="-1" strike="noStrike">
                <a:solidFill>
                  <a:srgbClr val="009bdd"/>
                </a:solidFill>
                <a:latin typeface="Arial"/>
              </a:rPr>
              <a:t>Έβδομο επίπεδο διάρθρωσης</a:t>
            </a:r>
            <a:endParaRPr b="0" lang="el-GR" sz="15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 idx="1"/>
          </p:nvPr>
        </p:nvSpPr>
        <p:spPr>
          <a:xfrm>
            <a:off x="360000" y="5220000"/>
            <a:ext cx="23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>
              <a:defRPr b="0" lang="el-G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r>
              <a:rPr b="0" lang="el-GR" sz="1400" spc="-1" strike="noStrike">
                <a:solidFill>
                  <a:srgbClr val="ffffff"/>
                </a:solidFill>
                <a:latin typeface="Arial"/>
              </a:rPr>
              <a:t>&lt;ημερομηνία/ώρα&gt;</a:t>
            </a:r>
            <a:endParaRPr b="0" lang="el-G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7" name="PlaceHolder 4"/>
          <p:cNvSpPr>
            <a:spLocks noGrp="1"/>
          </p:cNvSpPr>
          <p:nvPr>
            <p:ph type="ftr" idx="2"/>
          </p:nvPr>
        </p:nvSpPr>
        <p:spPr>
          <a:xfrm>
            <a:off x="3420000" y="5220000"/>
            <a:ext cx="32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ctr">
              <a:buNone/>
              <a:defRPr b="0" lang="el-G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algn="ctr">
              <a:buNone/>
            </a:pPr>
            <a:r>
              <a:rPr b="0" lang="el-GR" sz="1400" spc="-1" strike="noStrike">
                <a:solidFill>
                  <a:srgbClr val="ffffff"/>
                </a:solidFill>
                <a:latin typeface="Arial"/>
              </a:rPr>
              <a:t>&lt;υποσέλιδο&gt;</a:t>
            </a:r>
            <a:endParaRPr b="0" lang="el-GR" sz="14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8" name="PlaceHolder 5"/>
          <p:cNvSpPr>
            <a:spLocks noGrp="1"/>
          </p:cNvSpPr>
          <p:nvPr>
            <p:ph type="sldNum" idx="3"/>
          </p:nvPr>
        </p:nvSpPr>
        <p:spPr>
          <a:xfrm>
            <a:off x="7380000" y="5220000"/>
            <a:ext cx="234000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l-GR" sz="1400" spc="-1" strike="noStrike">
                <a:solidFill>
                  <a:srgbClr val="ffffff"/>
                </a:solidFill>
                <a:latin typeface="Arial"/>
              </a:defRPr>
            </a:lvl1pPr>
          </a:lstStyle>
          <a:p>
            <a:pPr algn="r">
              <a:buNone/>
            </a:pPr>
            <a:fld id="{3244981E-B927-4BBA-AA7C-A553A663132A}" type="slidenum">
              <a:rPr b="0" lang="el-GR" sz="1400" spc="-1" strike="noStrike">
                <a:solidFill>
                  <a:srgbClr val="ffffff"/>
                </a:solidFill>
                <a:latin typeface="Arial"/>
              </a:rPr>
              <a:t>&lt;αριθμός&gt;</a:t>
            </a:fld>
            <a:endParaRPr b="0" lang="el-GR" sz="1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6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6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16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hyperlink" Target="https://youtu.be/R2lP146KA5A" TargetMode="Externa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slideLayout" Target="../slideLayouts/slideLayout16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phet.colorado.edu/sims/html/masses-and-springs-basics/latest/masses-and-springs-basics_all.html" TargetMode="Externa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slideLayout" Target="../slideLayouts/slideLayout1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PlaceHolder 1"/>
          <p:cNvSpPr>
            <a:spLocks noGrp="1"/>
          </p:cNvSpPr>
          <p:nvPr>
            <p:ph type="title"/>
          </p:nvPr>
        </p:nvSpPr>
        <p:spPr>
          <a:xfrm>
            <a:off x="0" y="1620000"/>
            <a:ext cx="9000000" cy="108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l-GR" sz="3300" spc="-1" strike="noStrike">
                <a:solidFill>
                  <a:srgbClr val="dd4100"/>
                </a:solidFill>
                <a:latin typeface="Arial"/>
              </a:rPr>
              <a:t>Tαλαντώσεις</a:t>
            </a:r>
            <a:endParaRPr b="0" lang="el-GR" sz="3300" spc="-1" strike="noStrike">
              <a:solidFill>
                <a:srgbClr val="dd4100"/>
              </a:solidFill>
              <a:latin typeface="Arial"/>
            </a:endParaRPr>
          </a:p>
        </p:txBody>
      </p:sp>
      <p:pic>
        <p:nvPicPr>
          <p:cNvPr id="86" name="" descr=""/>
          <p:cNvPicPr/>
          <p:nvPr/>
        </p:nvPicPr>
        <p:blipFill>
          <a:blip r:embed="rId1"/>
          <a:stretch/>
        </p:blipFill>
        <p:spPr>
          <a:xfrm>
            <a:off x="7175160" y="5220000"/>
            <a:ext cx="2364840" cy="258480"/>
          </a:xfrm>
          <a:prstGeom prst="rect">
            <a:avLst/>
          </a:prstGeom>
          <a:ln w="1800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360000" y="162720"/>
            <a:ext cx="93600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OΔΗΓΟΣ ΜΕΛΕΤΗΣ</a:t>
            </a:r>
            <a:endParaRPr b="0" lang="el-GR" sz="1800" spc="-1" strike="noStrike">
              <a:solidFill>
                <a:srgbClr val="ffffff"/>
              </a:solidFill>
              <a:latin typeface="Arial"/>
            </a:endParaRPr>
          </a:p>
          <a:p>
            <a:pPr algn="ctr">
              <a:buNone/>
            </a:pP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ΤΑΛΑΝΤΩΣΕΙΣ – ΚΕΦΑΛΑΙΟ 4</a:t>
            </a:r>
            <a:endParaRPr b="0" lang="el-G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2520000" cy="27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2400" spc="-1" strike="noStrike">
                <a:solidFill>
                  <a:srgbClr val="009bdd"/>
                </a:solidFill>
                <a:latin typeface="Arial"/>
              </a:rPr>
              <a:t>Ποιες κινήσεις ονομάζουμε περιοδικές; (σελ. 89)</a:t>
            </a:r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3420000" y="1080000"/>
            <a:ext cx="630324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2400" spc="-1" strike="noStrike">
                <a:solidFill>
                  <a:srgbClr val="009bdd"/>
                </a:solidFill>
                <a:latin typeface="Arial"/>
              </a:rPr>
              <a:t>Ονομάζουμε τις κινήσεις που επαναλαμβάνονται σε ίσα χρονικά διαστήματα.</a:t>
            </a:r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pic>
        <p:nvPicPr>
          <p:cNvPr id="90" name="" descr=""/>
          <p:cNvPicPr/>
          <p:nvPr/>
        </p:nvPicPr>
        <p:blipFill>
          <a:blip r:embed="rId1"/>
          <a:stretch/>
        </p:blipFill>
        <p:spPr>
          <a:xfrm>
            <a:off x="6995160" y="5321520"/>
            <a:ext cx="2364840" cy="258480"/>
          </a:xfrm>
          <a:prstGeom prst="rect">
            <a:avLst/>
          </a:prstGeom>
          <a:ln w="18000">
            <a:noFill/>
          </a:ln>
        </p:spPr>
      </p:pic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43C86C3-DDE5-4C74-989E-2C51BD5CFB2D}" type="slidenum">
              <a:t>2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C83A55ED-E2BF-47F9-943E-C43855820C99}" type="datetime1">
              <a:rPr lang="el-GR"/>
              <a:t>13/03/2024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360000" y="163080"/>
            <a:ext cx="93600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O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Δ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Η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Γ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Ο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Σ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 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Μ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Ε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Λ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Ε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Τ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Η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Σ</a:t>
            </a:r>
            <a:br>
              <a:rPr sz="1800"/>
            </a:b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Τ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Α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Λ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Α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Ν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Τ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Ω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Σ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Ε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Ι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Σ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 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–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 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Κ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Ε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Φ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Α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Λ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Α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Ι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Ο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 </a:t>
            </a: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4</a:t>
            </a:r>
            <a:endParaRPr b="0" lang="el-G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252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1" lang="el-GR" sz="2400" spc="-1" strike="noStrike">
                <a:solidFill>
                  <a:srgbClr val="ff0000"/>
                </a:solidFill>
                <a:latin typeface="Arial"/>
              </a:rPr>
              <a:t>Παραδείγματα </a:t>
            </a:r>
            <a:r>
              <a:rPr b="1" lang="el-GR" sz="2400" spc="-1" strike="noStrike">
                <a:solidFill>
                  <a:srgbClr val="ff0000"/>
                </a:solidFill>
                <a:latin typeface="Arial"/>
              </a:rPr>
              <a:t>περιοδικών </a:t>
            </a:r>
            <a:r>
              <a:rPr b="1" lang="el-GR" sz="2400" spc="-1" strike="noStrike">
                <a:solidFill>
                  <a:srgbClr val="ff0000"/>
                </a:solidFill>
                <a:latin typeface="Arial"/>
              </a:rPr>
              <a:t>κινήσεων </a:t>
            </a:r>
            <a:r>
              <a:rPr b="1" lang="el-GR" sz="2400" spc="-1" strike="noStrike">
                <a:solidFill>
                  <a:srgbClr val="ff0000"/>
                </a:solidFill>
                <a:latin typeface="Arial"/>
              </a:rPr>
              <a:t>(σελ. 89)</a:t>
            </a:r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3600000" y="1080000"/>
            <a:ext cx="612324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2400" spc="-1" strike="noStrike">
                <a:solidFill>
                  <a:srgbClr val="009bdd"/>
                </a:solidFill>
                <a:latin typeface="Arial"/>
              </a:rPr>
              <a:t>Η ομαλή κυκλική κίνηση, </a:t>
            </a:r>
            <a:endParaRPr b="0" lang="el-GR" sz="2400" spc="-1" strike="noStrike">
              <a:solidFill>
                <a:srgbClr val="009bdd"/>
              </a:solidFill>
              <a:latin typeface="Arial"/>
            </a:endParaRPr>
          </a:p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2400" spc="-1" strike="noStrike">
                <a:solidFill>
                  <a:srgbClr val="009bdd"/>
                </a:solidFill>
                <a:latin typeface="Arial"/>
              </a:rPr>
              <a:t>Η κίνηση της Γης γύρω από τον Ήλιο που </a:t>
            </a:r>
            <a:r>
              <a:rPr b="0" lang="el-GR" sz="2400" spc="-1" strike="noStrike">
                <a:solidFill>
                  <a:srgbClr val="009bdd"/>
                </a:solidFill>
                <a:latin typeface="Arial"/>
              </a:rPr>
              <a:t>επαναλαμβάνεται κάθε έτος. </a:t>
            </a:r>
            <a:endParaRPr b="0" lang="el-GR" sz="2400" spc="-1" strike="noStrike">
              <a:solidFill>
                <a:srgbClr val="009bdd"/>
              </a:solidFill>
              <a:latin typeface="Arial"/>
            </a:endParaRPr>
          </a:p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2400" spc="-1" strike="noStrike">
                <a:solidFill>
                  <a:srgbClr val="009bdd"/>
                </a:solidFill>
                <a:latin typeface="Arial"/>
              </a:rPr>
              <a:t>Τέλος ο μυς της καρδιάς επίσης εκτελεί </a:t>
            </a:r>
            <a:r>
              <a:rPr b="0" lang="el-GR" sz="2400" spc="-1" strike="noStrike">
                <a:solidFill>
                  <a:srgbClr val="009bdd"/>
                </a:solidFill>
                <a:latin typeface="Arial"/>
              </a:rPr>
              <a:t>περιοδική κίνηση. </a:t>
            </a:r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pic>
        <p:nvPicPr>
          <p:cNvPr id="94" name="" descr=""/>
          <p:cNvPicPr/>
          <p:nvPr/>
        </p:nvPicPr>
        <p:blipFill>
          <a:blip r:embed="rId1"/>
          <a:stretch/>
        </p:blipFill>
        <p:spPr>
          <a:xfrm>
            <a:off x="7175160" y="5321520"/>
            <a:ext cx="2364840" cy="258480"/>
          </a:xfrm>
          <a:prstGeom prst="rect">
            <a:avLst/>
          </a:prstGeom>
          <a:ln w="18000">
            <a:noFill/>
          </a:ln>
        </p:spPr>
      </p:pic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A331A32-77C5-418C-B866-1E84DC93F75D}" type="slidenum">
              <a:t>3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190A5AE7-497A-4F88-A94A-21A0938AB216}" type="datetime1">
              <a:rPr lang="el-GR"/>
              <a:t>13/03/2024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360000" y="163080"/>
            <a:ext cx="93600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OΔΗΓΟΣ ΜΕΛΕΤΗΣ</a:t>
            </a:r>
            <a:br>
              <a:rPr sz="1800"/>
            </a:b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ΤΑΛΑΝΤΩΣΕΙΣ – ΚΕΦΑΛΑΙΟ 4</a:t>
            </a:r>
            <a:endParaRPr b="0" lang="el-G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252000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2400" spc="-1" strike="noStrike">
                <a:solidFill>
                  <a:srgbClr val="c9211e"/>
                </a:solidFill>
                <a:latin typeface="Arial"/>
              </a:rPr>
              <a:t>Ποιες κινήσεις ονομάζουμε ταλαντώσεις; (σελ. 89)</a:t>
            </a:r>
            <a:endParaRPr b="0" lang="el-GR" sz="2400" spc="-1" strike="noStrike">
              <a:solidFill>
                <a:srgbClr val="c9211e"/>
              </a:solidFill>
              <a:latin typeface="Arial"/>
            </a:endParaRPr>
          </a:p>
        </p:txBody>
      </p:sp>
      <p:sp>
        <p:nvSpPr>
          <p:cNvPr id="97" name="PlaceHolder 3"/>
          <p:cNvSpPr>
            <a:spLocks noGrp="1"/>
          </p:cNvSpPr>
          <p:nvPr>
            <p:ph/>
          </p:nvPr>
        </p:nvSpPr>
        <p:spPr>
          <a:xfrm>
            <a:off x="3600000" y="1080000"/>
            <a:ext cx="612324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2400" spc="-1" strike="noStrike">
                <a:solidFill>
                  <a:srgbClr val="009bdd"/>
                </a:solidFill>
                <a:latin typeface="Arial"/>
              </a:rPr>
              <a:t>Η κίνηση της Γης γύρω από τον ήλιο είναι περιοδική κίνηση και η τροχιά είναι κλειστή, σχεδόν κυκλική. </a:t>
            </a:r>
            <a:r>
              <a:rPr b="1" lang="el-GR" sz="2400" spc="-1" strike="noStrike">
                <a:solidFill>
                  <a:srgbClr val="009bdd"/>
                </a:solidFill>
                <a:latin typeface="Arial"/>
              </a:rPr>
              <a:t>Δεν έχει ακραία σημεία</a:t>
            </a:r>
            <a:r>
              <a:rPr b="0" lang="el-GR" sz="2400" spc="-1" strike="noStrike">
                <a:solidFill>
                  <a:srgbClr val="009bdd"/>
                </a:solidFill>
                <a:latin typeface="Arial"/>
              </a:rPr>
              <a:t>. </a:t>
            </a:r>
            <a:endParaRPr b="0" lang="el-GR" sz="2400" spc="-1" strike="noStrike">
              <a:solidFill>
                <a:srgbClr val="009bdd"/>
              </a:solidFill>
              <a:latin typeface="Arial"/>
            </a:endParaRPr>
          </a:p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2400" spc="-1" strike="noStrike">
                <a:solidFill>
                  <a:srgbClr val="009bdd"/>
                </a:solidFill>
                <a:latin typeface="Arial"/>
              </a:rPr>
              <a:t>Αντίθετα ένα σώμα στην άκρη ενός ελατηρίου κινείται μεταξύ δύο ακραίων θέσεων. Η τροχιά του δεν είναι μια κλειστή γραμμή όπως ο κύκλος.</a:t>
            </a:r>
            <a:endParaRPr b="0" lang="el-GR" sz="2400" spc="-1" strike="noStrike">
              <a:solidFill>
                <a:srgbClr val="009bdd"/>
              </a:solidFill>
              <a:latin typeface="Arial"/>
            </a:endParaRPr>
          </a:p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2400" spc="-1" strike="noStrike">
                <a:solidFill>
                  <a:srgbClr val="009bdd"/>
                </a:solidFill>
                <a:latin typeface="Arial"/>
              </a:rPr>
              <a:t>Τις περιοδικές κινήσεις</a:t>
            </a:r>
            <a:r>
              <a:rPr b="1" lang="el-GR" sz="2400" spc="-1" strike="noStrike">
                <a:solidFill>
                  <a:srgbClr val="009bdd"/>
                </a:solidFill>
                <a:latin typeface="Arial"/>
              </a:rPr>
              <a:t> ανάμεσα σε δύο ακραία σημεία</a:t>
            </a:r>
            <a:r>
              <a:rPr b="0" lang="el-GR" sz="2400" spc="-1" strike="noStrike">
                <a:solidFill>
                  <a:srgbClr val="009bdd"/>
                </a:solidFill>
                <a:latin typeface="Arial"/>
              </a:rPr>
              <a:t> της τροχιάς, τις ονομάζουμε ταλαντώσεις.</a:t>
            </a:r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pic>
        <p:nvPicPr>
          <p:cNvPr id="98" name="" descr=""/>
          <p:cNvPicPr/>
          <p:nvPr/>
        </p:nvPicPr>
        <p:blipFill>
          <a:blip r:embed="rId1"/>
          <a:stretch/>
        </p:blipFill>
        <p:spPr>
          <a:xfrm>
            <a:off x="7175160" y="5321520"/>
            <a:ext cx="2364840" cy="258480"/>
          </a:xfrm>
          <a:prstGeom prst="rect">
            <a:avLst/>
          </a:prstGeom>
          <a:ln w="18000">
            <a:noFill/>
          </a:ln>
        </p:spPr>
      </p:pic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A2FD7FC-EC25-427E-B53B-1E55B2CCC157}" type="slidenum">
              <a:t>4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E3B986E0-93CE-4EBA-A757-DFDB513E799C}" type="datetime1">
              <a:rPr lang="el-GR"/>
              <a:t>13/03/2024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360000" y="163080"/>
            <a:ext cx="93600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OΔΗΓΟΣ ΜΕΛΕΤΗΣ</a:t>
            </a:r>
            <a:br>
              <a:rPr sz="1800"/>
            </a:b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ΤΑΛΑΝΤΩΣΕΙΣ – ΚΕΦΑΛΑΙΟ 4</a:t>
            </a:r>
            <a:endParaRPr b="0" lang="el-G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2520000" cy="21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1" lang="el-GR" sz="1800" spc="-1" strike="noStrike">
                <a:solidFill>
                  <a:srgbClr val="ff0000"/>
                </a:solidFill>
                <a:latin typeface="Arial"/>
              </a:rPr>
              <a:t>Η τροχιά της γης γύρω από τον ήλιο. </a:t>
            </a:r>
            <a:r>
              <a:rPr b="1" lang="el-GR" sz="2400" spc="-1" strike="noStrike">
                <a:solidFill>
                  <a:srgbClr val="ff0000"/>
                </a:solidFill>
                <a:latin typeface="Arial"/>
              </a:rPr>
              <a:t> </a:t>
            </a:r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/>
          </p:nvPr>
        </p:nvSpPr>
        <p:spPr>
          <a:xfrm>
            <a:off x="3600000" y="1080000"/>
            <a:ext cx="612324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1800" spc="-1" strike="noStrike">
                <a:solidFill>
                  <a:srgbClr val="009bdd"/>
                </a:solidFill>
                <a:latin typeface="Arial"/>
                <a:hlinkClick r:id="rId1"/>
              </a:rPr>
              <a:t>https://youtu.be/R2lP146KA5A</a:t>
            </a:r>
            <a:endParaRPr b="0" lang="el-GR" sz="1800" spc="-1" strike="noStrike">
              <a:solidFill>
                <a:srgbClr val="009bdd"/>
              </a:solidFill>
              <a:latin typeface="Arial"/>
            </a:endParaRPr>
          </a:p>
        </p:txBody>
      </p:sp>
      <p:pic>
        <p:nvPicPr>
          <p:cNvPr id="102" name="" descr=""/>
          <p:cNvPicPr/>
          <p:nvPr/>
        </p:nvPicPr>
        <p:blipFill>
          <a:blip r:embed="rId2"/>
          <a:stretch/>
        </p:blipFill>
        <p:spPr>
          <a:xfrm>
            <a:off x="7175160" y="5321520"/>
            <a:ext cx="2364840" cy="258480"/>
          </a:xfrm>
          <a:prstGeom prst="rect">
            <a:avLst/>
          </a:prstGeom>
          <a:ln w="18000">
            <a:noFill/>
          </a:ln>
        </p:spPr>
      </p:pic>
      <p:pic>
        <p:nvPicPr>
          <p:cNvPr id="103" name="" descr=""/>
          <p:cNvPicPr/>
          <p:nvPr/>
        </p:nvPicPr>
        <p:blipFill>
          <a:blip r:embed="rId3"/>
          <a:stretch/>
        </p:blipFill>
        <p:spPr>
          <a:xfrm>
            <a:off x="3780000" y="1800000"/>
            <a:ext cx="4894200" cy="2700000"/>
          </a:xfrm>
          <a:prstGeom prst="rect">
            <a:avLst/>
          </a:prstGeom>
          <a:ln w="18000">
            <a:noFill/>
          </a:ln>
        </p:spPr>
      </p:pic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910CD88-CEB8-4263-8AAE-1FEC912EB7EF}" type="slidenum">
              <a:t>5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27632878-08A7-4A53-A353-B9D04933250B}" type="datetime1">
              <a:rPr lang="el-GR"/>
              <a:t>13/03/2024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360000" y="163080"/>
            <a:ext cx="93600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OΔΗΓΟΣ ΜΕΛΕΤΗΣ</a:t>
            </a:r>
            <a:br>
              <a:rPr sz="1800"/>
            </a:b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ΤΑΛΑΝΤΩΣΕΙΣ – ΚΕΦΑΛΑΙΟ 4</a:t>
            </a:r>
            <a:endParaRPr b="0" lang="el-G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2520000" cy="21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1" lang="el-GR" sz="1800" spc="-1" strike="noStrike">
                <a:solidFill>
                  <a:srgbClr val="ff0000"/>
                </a:solidFill>
                <a:latin typeface="Arial"/>
              </a:rPr>
              <a:t>Η τροχιά  ενός σώματος στην άκρη ενός ελατηρίου</a:t>
            </a:r>
            <a:endParaRPr b="0" lang="el-GR" sz="18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3600000" y="1080000"/>
            <a:ext cx="6123240" cy="3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1800" spc="-1" strike="noStrike">
                <a:solidFill>
                  <a:srgbClr val="009bdd"/>
                </a:solidFill>
                <a:latin typeface="Arial"/>
                <a:hlinkClick r:id="rId1"/>
              </a:rPr>
              <a:t>https://phet.colorado.edu/sims/html/masses-and-springs-basics/latest/masses-and-springs-basics_all.html</a:t>
            </a:r>
            <a:endParaRPr b="0" lang="el-GR" sz="1800" spc="-1" strike="noStrike">
              <a:solidFill>
                <a:srgbClr val="009bdd"/>
              </a:solidFill>
              <a:latin typeface="Arial"/>
            </a:endParaRPr>
          </a:p>
        </p:txBody>
      </p:sp>
      <p:pic>
        <p:nvPicPr>
          <p:cNvPr id="107" name="" descr=""/>
          <p:cNvPicPr/>
          <p:nvPr/>
        </p:nvPicPr>
        <p:blipFill>
          <a:blip r:embed="rId2"/>
          <a:stretch/>
        </p:blipFill>
        <p:spPr>
          <a:xfrm>
            <a:off x="7175160" y="5321520"/>
            <a:ext cx="2364840" cy="258480"/>
          </a:xfrm>
          <a:prstGeom prst="rect">
            <a:avLst/>
          </a:prstGeom>
          <a:ln w="18000">
            <a:noFill/>
          </a:ln>
        </p:spPr>
      </p:pic>
      <p:pic>
        <p:nvPicPr>
          <p:cNvPr id="108" name="" descr=""/>
          <p:cNvPicPr/>
          <p:nvPr/>
        </p:nvPicPr>
        <p:blipFill>
          <a:blip r:embed="rId3"/>
          <a:stretch/>
        </p:blipFill>
        <p:spPr>
          <a:xfrm>
            <a:off x="4140000" y="1656000"/>
            <a:ext cx="3780000" cy="3301560"/>
          </a:xfrm>
          <a:prstGeom prst="rect">
            <a:avLst/>
          </a:prstGeom>
          <a:ln w="18000">
            <a:noFill/>
          </a:ln>
        </p:spPr>
      </p:pic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24F9969-F5D5-49B7-8C46-69B00313D73C}" type="slidenum">
              <a:t>6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799AFD32-8DD0-4939-B022-3AD3861B357D}" type="datetime1">
              <a:rPr lang="el-GR"/>
              <a:t>13/03/2024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360000" y="163080"/>
            <a:ext cx="9360000" cy="51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OΔΗΓΟΣ ΜΕΛΕΤΗΣ</a:t>
            </a:r>
            <a:br>
              <a:rPr sz="1800"/>
            </a:br>
            <a:r>
              <a:rPr b="0" lang="el-GR" sz="1800" spc="-1" strike="noStrike">
                <a:solidFill>
                  <a:srgbClr val="ffffff"/>
                </a:solidFill>
                <a:latin typeface="Arial"/>
              </a:rPr>
              <a:t>ΤΑΛΑΝΤΩΣΕΙΣ – ΚΕΦΑΛΑΙΟ 4</a:t>
            </a:r>
            <a:endParaRPr b="0" lang="el-GR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360000" y="1080000"/>
            <a:ext cx="3060000" cy="216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1" lang="el-GR" sz="2400" spc="-1" strike="noStrike">
                <a:solidFill>
                  <a:srgbClr val="ff0000"/>
                </a:solidFill>
                <a:latin typeface="Arial"/>
              </a:rPr>
              <a:t>Ποια είναι τα φυσικά μεγέθη για την περιγραφή μιας ταλάντωσης; (σελ. 91)</a:t>
            </a:r>
            <a:endParaRPr b="0" lang="el-GR" sz="2400" spc="-1" strike="noStrike">
              <a:solidFill>
                <a:srgbClr val="009bdd"/>
              </a:solidFill>
              <a:latin typeface="Arial"/>
            </a:endParaRPr>
          </a:p>
        </p:txBody>
      </p:sp>
      <p:sp>
        <p:nvSpPr>
          <p:cNvPr id="111" name="PlaceHolder 3"/>
          <p:cNvSpPr>
            <a:spLocks noGrp="1"/>
          </p:cNvSpPr>
          <p:nvPr>
            <p:ph/>
          </p:nvPr>
        </p:nvSpPr>
        <p:spPr>
          <a:xfrm>
            <a:off x="3600000" y="1080000"/>
            <a:ext cx="6123240" cy="36000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432000" indent="-324000">
              <a:spcBef>
                <a:spcPts val="1060"/>
              </a:spcBef>
              <a:buClr>
                <a:srgbClr val="77caee"/>
              </a:buClr>
              <a:buSzPct val="45000"/>
              <a:buFont typeface="Wingdings" charset="2"/>
              <a:buChar char=""/>
            </a:pPr>
            <a:r>
              <a:rPr b="0" lang="el-GR" sz="2500" spc="-1" strike="noStrike">
                <a:solidFill>
                  <a:srgbClr val="009bdd"/>
                </a:solidFill>
                <a:latin typeface="Arial"/>
              </a:rPr>
              <a:t>Για να περιγράψουμε μια ταλάντωση χρησιμοποιούμε ορισμένα φυσικά μεγέθη: την περίοδο (T) , τη συχνότητα (f)  και το πλάτος της ταλάντωσης (x</a:t>
            </a:r>
            <a:r>
              <a:rPr b="0" lang="el-GR" sz="2500" spc="-1" strike="noStrike" baseline="-8000">
                <a:solidFill>
                  <a:srgbClr val="009bdd"/>
                </a:solidFill>
                <a:latin typeface="Arial"/>
              </a:rPr>
              <a:t>o</a:t>
            </a:r>
            <a:r>
              <a:rPr b="0" lang="el-GR" sz="2500" spc="-1" strike="noStrike">
                <a:solidFill>
                  <a:srgbClr val="009bdd"/>
                </a:solidFill>
                <a:latin typeface="Arial"/>
              </a:rPr>
              <a:t>).</a:t>
            </a:r>
            <a:endParaRPr b="0" lang="el-GR" sz="2500" spc="-1" strike="noStrike">
              <a:solidFill>
                <a:srgbClr val="009bdd"/>
              </a:solidFill>
              <a:latin typeface="Arial"/>
            </a:endParaRPr>
          </a:p>
        </p:txBody>
      </p:sp>
      <p:pic>
        <p:nvPicPr>
          <p:cNvPr id="112" name="" descr=""/>
          <p:cNvPicPr/>
          <p:nvPr/>
        </p:nvPicPr>
        <p:blipFill>
          <a:blip r:embed="rId1"/>
          <a:stretch/>
        </p:blipFill>
        <p:spPr>
          <a:xfrm>
            <a:off x="7175160" y="5321520"/>
            <a:ext cx="2364840" cy="258480"/>
          </a:xfrm>
          <a:prstGeom prst="rect">
            <a:avLst/>
          </a:prstGeom>
          <a:ln w="18000">
            <a:noFill/>
          </a:ln>
        </p:spPr>
      </p:pic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D84C71B-C6A3-41F3-8DE9-501C8CC0004F}" type="slidenum">
              <a:t>7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fld id="{FC9B48F7-31B5-4A96-B397-3396DFA2494E}" type="datetime1">
              <a:rPr lang="el-GR"/>
              <a:t>13/03/2024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79</TotalTime>
  <Application>LibreOffice/7.3.7.2$Linux_X86_64 LibreOffice_project/30$Build-2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2024-02-20T00:20:29Z</dcterms:created>
  <dc:creator/>
  <dc:description/>
  <dc:language>el-GR</dc:language>
  <cp:lastModifiedBy/>
  <dcterms:modified xsi:type="dcterms:W3CDTF">2024-03-13T10:32:21Z</dcterms:modified>
  <cp:revision>25</cp:revision>
  <dc:subject/>
  <dc:title>Blue Curve</dc:title>
</cp:coreProperties>
</file>